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4268E-8BE0-4716-81DA-954628262279}" type="datetimeFigureOut">
              <a:rPr lang="es-PE" smtClean="0"/>
              <a:t>09/05/2015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C0249-0503-412A-A122-E7D9F615A62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026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0249-0503-412A-A122-E7D9F615A628}" type="slidenum">
              <a:rPr lang="es-PE" smtClean="0"/>
              <a:t>19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9189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F63BF2F-E667-44CF-B349-00B285A702B8}" type="datetime1">
              <a:rPr lang="es-ES" smtClean="0"/>
              <a:t>09/05/2015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F78F-DF0A-468F-83C2-25A22E2F25B8}" type="datetime1">
              <a:rPr lang="es-ES" smtClean="0"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2CE5-2240-41B9-92BF-5C6A426E0F76}" type="datetime1">
              <a:rPr lang="es-ES" smtClean="0"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963707C-19E4-49E6-B584-C76CA76F4DA5}" type="datetime1">
              <a:rPr lang="es-ES" smtClean="0"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D6FB206-A1D6-4383-8503-CEA76626EAC2}" type="datetime1">
              <a:rPr lang="es-ES" smtClean="0"/>
              <a:t>09/05/2015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E86E90D-FFB9-4B89-9DDA-0E821F715D1B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90F5199-CAC4-4BA5-B3E1-ECA8FD05D6D6}" type="datetime1">
              <a:rPr lang="es-ES" smtClean="0"/>
              <a:t>09/05/2015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39F5-1823-454D-A139-A8C90DC2F557}" type="datetime1">
              <a:rPr lang="es-ES" smtClean="0"/>
              <a:t>09/05/2015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5910F85-37D3-44D3-B66C-1F1B3500F21A}" type="datetime1">
              <a:rPr lang="es-ES" smtClean="0"/>
              <a:t>09/05/2015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91693AC-5CAB-4371-B0FE-C66186474458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AE64A4-E9D5-4217-9890-B45ECD61F55D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3C2BBE4-4BA5-40AB-BAEA-88B5A464054B}" type="datetime1">
              <a:rPr lang="es-ES" smtClean="0"/>
              <a:t>09/05/2015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miguel angel                                 </a:t>
            </a: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937507-EF0F-4459-80B3-699F41F408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escarg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00100" cy="100010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000100" y="142852"/>
            <a:ext cx="35004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 smtClean="0"/>
              <a:t>El primer instituto superior en salud del Perú </a:t>
            </a:r>
            <a:endParaRPr lang="es-ES" sz="1050" dirty="0"/>
          </a:p>
        </p:txBody>
      </p:sp>
      <p:pic>
        <p:nvPicPr>
          <p:cNvPr id="5" name="4 Imagen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1714488"/>
            <a:ext cx="3391204" cy="2357454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357686" y="2357430"/>
            <a:ext cx="357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Bioestadística</a:t>
            </a:r>
          </a:p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Definición  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83B-6150-43AC-9291-CE65C0B369E5}" type="datetime1">
              <a:rPr lang="es-ES" smtClean="0"/>
              <a:t>09/05/2015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1000">
        <p14:flash/>
        <p:sndAc>
          <p:stSnd>
            <p:snd r:embed="rId2" name="applause.wav"/>
          </p:stSnd>
        </p:sndAc>
      </p:transition>
    </mc:Choice>
    <mc:Fallback xmlns="">
      <p:transition spd="slow" advTm="100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857232"/>
            <a:ext cx="2286016" cy="7858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 Black" pitchFamily="34" charset="0"/>
              </a:rPr>
              <a:t>Muestra </a:t>
            </a:r>
            <a:endParaRPr lang="es-ES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2 Flecha abajo"/>
          <p:cNvSpPr/>
          <p:nvPr/>
        </p:nvSpPr>
        <p:spPr>
          <a:xfrm>
            <a:off x="1500166" y="1785926"/>
            <a:ext cx="57150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714348" y="2571744"/>
            <a:ext cx="2143140" cy="142876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Es un subconjunto  de la población 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Imagen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1214422"/>
            <a:ext cx="3429024" cy="3643338"/>
          </a:xfrm>
          <a:prstGeom prst="rect">
            <a:avLst/>
          </a:prstGeom>
        </p:spPr>
      </p:pic>
      <p:sp>
        <p:nvSpPr>
          <p:cNvPr id="6" name="Marcador de fech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638D-8452-447D-8B0B-3D8A4DB7867B}" type="datetime1">
              <a:rPr lang="es-ES" smtClean="0"/>
              <a:t>09/05/2015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42F1-8E03-496C-B9A8-5B8214B58929}" type="datetime1">
              <a:rPr lang="es-ES" smtClean="0"/>
              <a:t>09/05/2015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438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440668"/>
            <a:ext cx="3024336" cy="6480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   </a:t>
            </a:r>
            <a:r>
              <a:rPr lang="es-PE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Unidad estadística                                               </a:t>
            </a:r>
            <a:endParaRPr lang="es-PE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1871700" y="1360080"/>
            <a:ext cx="50405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Rectángulo 3"/>
          <p:cNvSpPr/>
          <p:nvPr/>
        </p:nvSpPr>
        <p:spPr>
          <a:xfrm>
            <a:off x="629370" y="2564904"/>
            <a:ext cx="3168352" cy="25922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Es el elementó de la población que se genera al delimitar exactamente las características del hecho observar   </a:t>
            </a:r>
            <a:endParaRPr lang="es-PE" sz="2400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692696"/>
            <a:ext cx="3312368" cy="4752528"/>
          </a:xfrm>
          <a:prstGeom prst="rect">
            <a:avLst/>
          </a:prstGeom>
        </p:spPr>
      </p:pic>
      <p:sp>
        <p:nvSpPr>
          <p:cNvPr id="6" name="Marcador de fech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3040-3F18-41DB-B08C-08DFA7C7E9AC}" type="datetime1">
              <a:rPr lang="es-ES" smtClean="0"/>
              <a:t>09/05/2015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022838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39752" y="332656"/>
            <a:ext cx="3888432" cy="6480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Parámetro  </a:t>
            </a:r>
            <a:endParaRPr lang="es-PE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3851920" y="1052736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Rectángulo 3"/>
          <p:cNvSpPr/>
          <p:nvPr/>
        </p:nvSpPr>
        <p:spPr>
          <a:xfrm>
            <a:off x="1691680" y="1844824"/>
            <a:ext cx="5544616" cy="15841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solidFill>
                  <a:schemeClr val="bg1"/>
                </a:solidFill>
              </a:rPr>
              <a:t>Situación de la población sobre la cual se orienta nuestra interés ;el valor verdadero del parámetro no se conoce puesto que es lo que tratamos de descubrir mediante el procedimiento muestra.</a:t>
            </a:r>
            <a:endParaRPr lang="es-PE" sz="1600" dirty="0">
              <a:solidFill>
                <a:schemeClr val="bg1"/>
              </a:solidFill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3995936" y="3645024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Rectángulo 5"/>
          <p:cNvSpPr/>
          <p:nvPr/>
        </p:nvSpPr>
        <p:spPr>
          <a:xfrm>
            <a:off x="1691680" y="4293096"/>
            <a:ext cx="5544616" cy="15841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Los parámetros vendrían a ser las medias de la población ,también se les conoce como medidas estadísticas. </a:t>
            </a:r>
            <a:endParaRPr lang="es-PE" sz="2400" dirty="0">
              <a:solidFill>
                <a:schemeClr val="bg1"/>
              </a:solidFill>
            </a:endParaRP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E928-3EE6-4C22-AFDB-571D3F7A32AB}" type="datetime1">
              <a:rPr lang="es-ES" smtClean="0"/>
              <a:t>09/05/2015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93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1052736"/>
            <a:ext cx="2232248" cy="10081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Error muestra </a:t>
            </a:r>
            <a:endParaRPr lang="es-PE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 useBgFill="1">
        <p:nvSpPr>
          <p:cNvPr id="3" name="Rectángulo 2"/>
          <p:cNvSpPr/>
          <p:nvPr/>
        </p:nvSpPr>
        <p:spPr>
          <a:xfrm>
            <a:off x="3851920" y="692696"/>
            <a:ext cx="3744416" cy="19442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Se debe a que hemos extraído una muestra en vez de un censo .</a:t>
            </a:r>
          </a:p>
          <a:p>
            <a:pPr algn="ctr"/>
            <a:r>
              <a:rPr lang="es-PE" dirty="0" smtClean="0">
                <a:solidFill>
                  <a:schemeClr val="bg1"/>
                </a:solidFill>
              </a:rPr>
              <a:t>Dicho error es inevitable en el proceso de muestreo.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4" name="Abrir llave 3"/>
          <p:cNvSpPr/>
          <p:nvPr/>
        </p:nvSpPr>
        <p:spPr>
          <a:xfrm>
            <a:off x="2699792" y="692696"/>
            <a:ext cx="720080" cy="18722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Rectángulo 5"/>
          <p:cNvSpPr/>
          <p:nvPr/>
        </p:nvSpPr>
        <p:spPr>
          <a:xfrm>
            <a:off x="395536" y="3861048"/>
            <a:ext cx="2304256" cy="12241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Exactitud </a:t>
            </a:r>
            <a:endParaRPr lang="es-PE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 useBgFill="1">
        <p:nvSpPr>
          <p:cNvPr id="7" name="Rectángulo 6"/>
          <p:cNvSpPr/>
          <p:nvPr/>
        </p:nvSpPr>
        <p:spPr>
          <a:xfrm>
            <a:off x="3851920" y="3501008"/>
            <a:ext cx="4320480" cy="2160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Se denomina también precisión ,y representa la aproximación mas cercana  de nuestra muestra al valor verdadero del parámetro de la población expresándose a menudo  por un intervalo .</a:t>
            </a:r>
          </a:p>
          <a:p>
            <a:pPr algn="ctr"/>
            <a:r>
              <a:rPr lang="es-PE" sz="1000" dirty="0" smtClean="0">
                <a:solidFill>
                  <a:schemeClr val="bg1"/>
                </a:solidFill>
              </a:rPr>
              <a:t>el peso de una persona :50kg </a:t>
            </a:r>
            <a:endParaRPr lang="es-PE" sz="1000" dirty="0">
              <a:solidFill>
                <a:schemeClr val="bg1"/>
              </a:solidFill>
            </a:endParaRPr>
          </a:p>
        </p:txBody>
      </p:sp>
      <p:sp>
        <p:nvSpPr>
          <p:cNvPr id="8" name="Abrir llave 7"/>
          <p:cNvSpPr/>
          <p:nvPr/>
        </p:nvSpPr>
        <p:spPr>
          <a:xfrm>
            <a:off x="3095836" y="3392996"/>
            <a:ext cx="360040" cy="21602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1457-F457-4E3B-B105-9096E8854D41}" type="datetime1">
              <a:rPr lang="es-ES" smtClean="0"/>
              <a:t>09/05/2015</a:t>
            </a:fld>
            <a:endParaRPr lang="es-ES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547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27784" y="548680"/>
            <a:ext cx="3384376" cy="10081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Confianza</a:t>
            </a:r>
            <a:r>
              <a:rPr lang="es-PE" dirty="0" smtClean="0">
                <a:solidFill>
                  <a:schemeClr val="bg1"/>
                </a:solidFill>
              </a:rPr>
              <a:t>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3815916" y="1700808"/>
            <a:ext cx="1008112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Rectángulo 3"/>
          <p:cNvSpPr/>
          <p:nvPr/>
        </p:nvSpPr>
        <p:spPr>
          <a:xfrm>
            <a:off x="1475656" y="3284984"/>
            <a:ext cx="6624736" cy="216024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Es el grado de certidumbre que tenemos sobre la exactitud de la estimación de la muestra .</a:t>
            </a:r>
          </a:p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Existe un nexo estrecho entre nuestra nivel de confianza  el grado de exactitud al que se refiere .</a:t>
            </a:r>
            <a:endParaRPr lang="es-PE" sz="2400" dirty="0">
              <a:solidFill>
                <a:schemeClr val="bg1"/>
              </a:solidFill>
            </a:endParaRP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D943-CB53-44AB-A82D-0B412FA0F492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63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404664"/>
            <a:ext cx="2952328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Estadígrafo</a:t>
            </a:r>
            <a:r>
              <a:rPr lang="es-PE" dirty="0" smtClean="0">
                <a:solidFill>
                  <a:schemeClr val="bg1"/>
                </a:solidFill>
              </a:rPr>
              <a:t>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1763688" y="1340768"/>
            <a:ext cx="648072" cy="85041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Rectángulo 3"/>
          <p:cNvSpPr/>
          <p:nvPr/>
        </p:nvSpPr>
        <p:spPr>
          <a:xfrm>
            <a:off x="611560" y="2492896"/>
            <a:ext cx="3240360" cy="30243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dirty="0" smtClean="0">
                <a:solidFill>
                  <a:schemeClr val="bg1"/>
                </a:solidFill>
              </a:rPr>
              <a:t>Se refiere a sistemas de medidas que dan una idea de la ubicación de las observaciones y de la dispersión o agrupación de las mismas </a:t>
            </a:r>
            <a:endParaRPr lang="es-PE" sz="2000" dirty="0">
              <a:solidFill>
                <a:schemeClr val="bg1"/>
              </a:solidFill>
            </a:endParaRP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28800"/>
            <a:ext cx="3456384" cy="2999978"/>
          </a:xfrm>
          <a:prstGeom prst="rect">
            <a:avLst/>
          </a:prstGeom>
        </p:spPr>
      </p:pic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6664-4E4C-473E-A5F6-CD783F8B4AE2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62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64588"/>
            <a:ext cx="7416824" cy="16561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La estadística en su acepción mas amplia ,es la ciencia concerniente a: </a:t>
            </a:r>
            <a:endParaRPr lang="es-PE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Flecha doblada 2"/>
          <p:cNvSpPr/>
          <p:nvPr/>
        </p:nvSpPr>
        <p:spPr>
          <a:xfrm flipV="1">
            <a:off x="1547664" y="1751173"/>
            <a:ext cx="792088" cy="47828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244206" y="1798384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Pasamiento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19872" y="2401917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Recolección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089187" y="3547950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resumes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796677" y="3005965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Organización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482699" y="4339708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Presentación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10" name="Flecha curvada hacia la derecha 9"/>
          <p:cNvSpPr/>
          <p:nvPr/>
        </p:nvSpPr>
        <p:spPr>
          <a:xfrm>
            <a:off x="2869483" y="2268267"/>
            <a:ext cx="396044" cy="476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2" name="Flecha curvada hacia la derecha 11"/>
          <p:cNvSpPr/>
          <p:nvPr/>
        </p:nvSpPr>
        <p:spPr>
          <a:xfrm>
            <a:off x="3221850" y="2931311"/>
            <a:ext cx="396044" cy="476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3" name="Flecha curvada hacia la derecha 12"/>
          <p:cNvSpPr/>
          <p:nvPr/>
        </p:nvSpPr>
        <p:spPr>
          <a:xfrm>
            <a:off x="3436119" y="3525938"/>
            <a:ext cx="396044" cy="476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4" name="Flecha curvada hacia la derecha 13"/>
          <p:cNvSpPr/>
          <p:nvPr/>
        </p:nvSpPr>
        <p:spPr>
          <a:xfrm>
            <a:off x="4013938" y="4158317"/>
            <a:ext cx="396044" cy="476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680721" y="5071959"/>
            <a:ext cx="2376264" cy="43204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Análisis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4964533" y="5971157"/>
            <a:ext cx="2448924" cy="5727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>
                <a:solidFill>
                  <a:schemeClr val="bg1"/>
                </a:solidFill>
              </a:rPr>
              <a:t>Extracción validad de conclusiones 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17" name="Flecha curvada hacia la derecha 16"/>
          <p:cNvSpPr/>
          <p:nvPr/>
        </p:nvSpPr>
        <p:spPr>
          <a:xfrm>
            <a:off x="4211960" y="4894201"/>
            <a:ext cx="396044" cy="4760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8" name="Flecha curvada hacia la derecha 17"/>
          <p:cNvSpPr/>
          <p:nvPr/>
        </p:nvSpPr>
        <p:spPr>
          <a:xfrm>
            <a:off x="4482699" y="5632372"/>
            <a:ext cx="396044" cy="50088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B992-BB43-4833-ACDC-3A3B07105A78}" type="datetime1">
              <a:rPr lang="es-ES" smtClean="0"/>
              <a:t>09/05/2015</a:t>
            </a:fld>
            <a:endParaRPr lang="es-ES"/>
          </a:p>
        </p:txBody>
      </p:sp>
      <p:sp>
        <p:nvSpPr>
          <p:cNvPr id="11" name="Marcador de pie de pá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779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83768" y="260648"/>
            <a:ext cx="2880320" cy="7200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Inferencia</a:t>
            </a:r>
            <a:r>
              <a:rPr lang="es-PE" dirty="0" smtClean="0">
                <a:solidFill>
                  <a:schemeClr val="bg1"/>
                </a:solidFill>
              </a:rPr>
              <a:t>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99592" y="2204864"/>
            <a:ext cx="2736304" cy="1728192"/>
          </a:xfrm>
          <a:prstGeom prst="rect">
            <a:avLst/>
          </a:prstGeom>
          <a:pattFill prst="pct50">
            <a:fgClr>
              <a:schemeClr val="accent6">
                <a:lumMod val="5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Muestra </a:t>
            </a:r>
            <a:endParaRPr lang="es-PE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ortar rectángulo de esquina sencilla 3"/>
          <p:cNvSpPr/>
          <p:nvPr/>
        </p:nvSpPr>
        <p:spPr>
          <a:xfrm flipH="1">
            <a:off x="5220072" y="1497557"/>
            <a:ext cx="3528392" cy="2448272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Población  </a:t>
            </a:r>
            <a:endParaRPr lang="es-PE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3923928" y="2721693"/>
            <a:ext cx="1080120" cy="563291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Rectángulo 5"/>
          <p:cNvSpPr/>
          <p:nvPr/>
        </p:nvSpPr>
        <p:spPr>
          <a:xfrm>
            <a:off x="899592" y="5157192"/>
            <a:ext cx="7704856" cy="1296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Es el proceso de hacer estimados acerca del universo de la población basada en la información obtenida de muestra.</a:t>
            </a:r>
            <a:endParaRPr lang="es-PE" sz="2400" dirty="0">
              <a:solidFill>
                <a:schemeClr val="bg1"/>
              </a:solidFill>
            </a:endParaRP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604A-3866-40D7-9C2E-26487186A400}" type="datetime1">
              <a:rPr lang="es-ES" smtClean="0"/>
              <a:t>09/05/2015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1241107"/>
      </p:ext>
    </p:extLst>
  </p:cSld>
  <p:clrMapOvr>
    <a:masterClrMapping/>
  </p:clrMapOvr>
  <p:transition spd="slow"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71600" y="332656"/>
            <a:ext cx="7056784" cy="13681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¿Que es una variable estadísticas ?</a:t>
            </a:r>
            <a:endParaRPr lang="es-PE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96949" y="1844824"/>
            <a:ext cx="2808312" cy="30963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 smtClean="0">
                <a:solidFill>
                  <a:schemeClr val="bg1"/>
                </a:solidFill>
              </a:rPr>
              <a:t>La variedad estadística es la característica que se estudia en cada elementos de la población </a:t>
            </a:r>
            <a:endParaRPr lang="es-PE" sz="2400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201351" y="1854739"/>
            <a:ext cx="2808312" cy="30963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dirty="0" smtClean="0">
                <a:solidFill>
                  <a:schemeClr val="bg1"/>
                </a:solidFill>
              </a:rPr>
              <a:t>Una variable estadística se caracteriza porque adopta diferentes formas en los individuos de una población .ESTAS formas reciben el nombres de valores de la variable </a:t>
            </a:r>
            <a:r>
              <a:rPr lang="es-PE" dirty="0" smtClean="0">
                <a:solidFill>
                  <a:schemeClr val="bg1"/>
                </a:solidFill>
              </a:rPr>
              <a:t>.   </a:t>
            </a:r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27584" y="5095099"/>
            <a:ext cx="7992888" cy="12961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solidFill>
                  <a:schemeClr val="bg1"/>
                </a:solidFill>
              </a:rPr>
              <a:t>Llamamos caracteres a la cualidades que se estudian en los elementos de una muestra o población ,tales como edad ,sexo estatura, preferencias por colores tipos de película etc.</a:t>
            </a:r>
            <a:endParaRPr lang="es-PE" sz="1600" dirty="0">
              <a:solidFill>
                <a:schemeClr val="bg1"/>
              </a:solidFill>
            </a:endParaRPr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B336-913D-44BC-9BE2-50C218FCF490}" type="datetime1">
              <a:rPr lang="es-ES" smtClean="0"/>
              <a:t>09/05/2015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459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71604" y="214290"/>
            <a:ext cx="6000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¿Qué es la estadística ?</a:t>
            </a:r>
            <a:endParaRPr lang="es-ES" sz="3200" b="1" dirty="0">
              <a:solidFill>
                <a:schemeClr val="bg1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14348" y="1071546"/>
            <a:ext cx="7715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La estadística se ocupa de los ,métodos y procedimiento pura    </a:t>
            </a:r>
            <a:endParaRPr lang="es-ES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14348" y="2428868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Recoger ,clasificar ,resumir hallar regularidades y analizar los datos  </a:t>
            </a:r>
            <a:endParaRPr lang="es-ES" sz="1600" dirty="0"/>
          </a:p>
        </p:txBody>
      </p:sp>
      <p:sp>
        <p:nvSpPr>
          <p:cNvPr id="6" name="5 Flecha abajo"/>
          <p:cNvSpPr/>
          <p:nvPr/>
        </p:nvSpPr>
        <p:spPr>
          <a:xfrm>
            <a:off x="3714744" y="3071810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abajo"/>
          <p:cNvSpPr/>
          <p:nvPr/>
        </p:nvSpPr>
        <p:spPr>
          <a:xfrm>
            <a:off x="3714744" y="1571612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1142976" y="3929066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Siempre y cuando la variedades e ricendidumbre sea una causa intrínseca de los mismos  .</a:t>
            </a:r>
            <a:endParaRPr lang="es-ES" dirty="0"/>
          </a:p>
        </p:txBody>
      </p:sp>
      <p:sp>
        <p:nvSpPr>
          <p:cNvPr id="9" name="8 Flecha abajo"/>
          <p:cNvSpPr/>
          <p:nvPr/>
        </p:nvSpPr>
        <p:spPr>
          <a:xfrm>
            <a:off x="3714744" y="4643446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1142976" y="5786454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Así como debe  realizar inferencias a partir de ellos ,con la  finalidad ayudar a la forma de decisiones y en su caso formular predicciones   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0A11-A728-4C28-A836-58A68C171581}" type="datetime1">
              <a:rPr lang="es-ES" smtClean="0"/>
              <a:t>09/05/2015</a:t>
            </a:fld>
            <a:endParaRPr lang="es-ES"/>
          </a:p>
        </p:txBody>
      </p:sp>
      <p:sp>
        <p:nvSpPr>
          <p:cNvPr id="11" name="Marcador de pie de pá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p:transition spd="slow" advTm="100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10F85-37D3-44D3-B66C-1F1B3500F21A}" type="datetime1">
              <a:rPr lang="es-ES" smtClean="0"/>
              <a:t>09/05/2015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20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14414" y="428604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Entendemos la estadística como </a:t>
            </a:r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57224" y="1428736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Colección de datos numéricos 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4000496" y="1071546"/>
            <a:ext cx="28575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Los datos constituyen un conjunto coherente establecido sistemáticamente según un crit</a:t>
            </a:r>
            <a:r>
              <a:rPr lang="es-ES" dirty="0" smtClean="0"/>
              <a:t>erio de orden  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214414" y="37861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Como ciencia </a:t>
            </a:r>
            <a:endParaRPr lang="es-ES" dirty="0"/>
          </a:p>
        </p:txBody>
      </p:sp>
      <p:sp>
        <p:nvSpPr>
          <p:cNvPr id="8" name="7 Abrir llave"/>
          <p:cNvSpPr/>
          <p:nvPr/>
        </p:nvSpPr>
        <p:spPr>
          <a:xfrm>
            <a:off x="3286116" y="1214422"/>
            <a:ext cx="357190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Abrir llave"/>
          <p:cNvSpPr/>
          <p:nvPr/>
        </p:nvSpPr>
        <p:spPr>
          <a:xfrm>
            <a:off x="3286116" y="3429000"/>
            <a:ext cx="357190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4143372" y="3643314"/>
            <a:ext cx="22860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Estudia el comportamiento de los fenómenos de masa </a:t>
            </a:r>
            <a:endParaRPr lang="es-ES" sz="140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0A4-C7CB-422D-A717-9E8F3ECBB922}" type="datetime1">
              <a:rPr lang="es-ES" smtClean="0"/>
              <a:t>09/05/2015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85918" y="357166"/>
            <a:ext cx="514353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estadística </a:t>
            </a:r>
            <a:endParaRPr lang="es-ES" dirty="0"/>
          </a:p>
        </p:txBody>
      </p:sp>
      <p:cxnSp>
        <p:nvCxnSpPr>
          <p:cNvPr id="4" name="3 Conector recto"/>
          <p:cNvCxnSpPr>
            <a:stCxn id="2" idx="2"/>
            <a:endCxn id="5" idx="2"/>
          </p:cNvCxnSpPr>
          <p:nvPr/>
        </p:nvCxnSpPr>
        <p:spPr>
          <a:xfrm rot="16200000" flipH="1">
            <a:off x="4069992" y="1359239"/>
            <a:ext cx="61110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CuadroTexto"/>
          <p:cNvSpPr txBox="1"/>
          <p:nvPr/>
        </p:nvSpPr>
        <p:spPr>
          <a:xfrm>
            <a:off x="3643306" y="1428736"/>
            <a:ext cx="15001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 smtClean="0"/>
              <a:t>Se divide en </a:t>
            </a:r>
            <a:endParaRPr lang="es-ES" sz="105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2000232" y="1643050"/>
            <a:ext cx="514353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1857356" y="178592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>
            <a:off x="7001686" y="185657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714348" y="2000240"/>
            <a:ext cx="29289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Estadística descriptiva 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5429256" y="2000240"/>
            <a:ext cx="29289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Estadística  </a:t>
            </a:r>
            <a:r>
              <a:rPr lang="es-ES" dirty="0" err="1" smtClean="0"/>
              <a:t>inferencial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6" name="25 Flecha abajo"/>
          <p:cNvSpPr/>
          <p:nvPr/>
        </p:nvSpPr>
        <p:spPr>
          <a:xfrm>
            <a:off x="1928794" y="257174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Flecha abajo"/>
          <p:cNvSpPr/>
          <p:nvPr/>
        </p:nvSpPr>
        <p:spPr>
          <a:xfrm>
            <a:off x="6786578" y="257174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"/>
          <p:cNvSpPr/>
          <p:nvPr/>
        </p:nvSpPr>
        <p:spPr>
          <a:xfrm>
            <a:off x="785786" y="3071810"/>
            <a:ext cx="278608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/>
              <a:t>Describe ,analiza y representa un grupo de datos utilizando métodos un, numéricos gráficos que resumen y presentan  la información  contenida en ellos . </a:t>
            </a:r>
            <a:endParaRPr lang="es-ES" sz="1600" b="1" dirty="0"/>
          </a:p>
        </p:txBody>
      </p:sp>
      <p:sp>
        <p:nvSpPr>
          <p:cNvPr id="30" name="29 Rectángulo"/>
          <p:cNvSpPr/>
          <p:nvPr/>
        </p:nvSpPr>
        <p:spPr>
          <a:xfrm>
            <a:off x="5572132" y="3071810"/>
            <a:ext cx="278608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/>
              <a:t>Apoyándose en el calculo de probabilidades y a partir de datos muéstrales efectúa estimaciones ,decisiones ,predicciones u otras generalizaciones  sobre un conjunto mayor de datos  </a:t>
            </a:r>
            <a:r>
              <a:rPr lang="es-ES" sz="1400" dirty="0" smtClean="0"/>
              <a:t>. </a:t>
            </a:r>
            <a:endParaRPr lang="es-ES" sz="1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EB0A6-5E73-4016-A2DF-ABCBFCC2C203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57224" y="285728"/>
            <a:ext cx="6072230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 estadística  se aplica en :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3428992" y="107154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285852" y="1285860"/>
            <a:ext cx="55007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71472" y="1428736"/>
            <a:ext cx="1143008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biología   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1215208" y="135650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5400000">
            <a:off x="3536943" y="146366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rot="5400000">
            <a:off x="6680215" y="139222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22" idx="2"/>
          </p:cNvCxnSpPr>
          <p:nvPr/>
        </p:nvCxnSpPr>
        <p:spPr>
          <a:xfrm rot="5400000">
            <a:off x="964381" y="2178835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571472" y="2285992"/>
            <a:ext cx="1143008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biometría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500034" y="3286124"/>
            <a:ext cx="1500198" cy="13573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Relacionada con la vida animal </a:t>
            </a:r>
            <a:r>
              <a:rPr lang="es-ES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yvegetal</a:t>
            </a:r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32 Conector recto"/>
          <p:cNvCxnSpPr>
            <a:stCxn id="30" idx="2"/>
          </p:cNvCxnSpPr>
          <p:nvPr/>
        </p:nvCxnSpPr>
        <p:spPr>
          <a:xfrm rot="5400000">
            <a:off x="928662" y="307181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3071802" y="1500174"/>
            <a:ext cx="1285884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Economía    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3501224" y="221376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2928926" y="2428868"/>
            <a:ext cx="1714512" cy="21431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Relacionada con la economía rural ,urbana nacional e internacional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6143636" y="1500174"/>
            <a:ext cx="1285884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Cultural y científica      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38 Conector recto"/>
          <p:cNvCxnSpPr/>
          <p:nvPr/>
        </p:nvCxnSpPr>
        <p:spPr>
          <a:xfrm rot="5400000">
            <a:off x="6644496" y="221376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Rectángulo"/>
          <p:cNvSpPr/>
          <p:nvPr/>
        </p:nvSpPr>
        <p:spPr>
          <a:xfrm>
            <a:off x="6072198" y="2357430"/>
            <a:ext cx="1714512" cy="128588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</a:rPr>
              <a:t>Relacionada con la investigación y grandes  descubrimiento  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7D9C-3431-4011-AA7C-0F1EE8734877}" type="datetime1">
              <a:rPr lang="es-ES" smtClean="0"/>
              <a:t>09/05/2015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728" y="214290"/>
            <a:ext cx="6643734" cy="6429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estadística biológica 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500166" y="1071546"/>
            <a:ext cx="6572296" cy="5715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Procesa la información relacionada con la vida del hombre como  integrantes de una sociedad 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2214546" y="1785926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1500166" y="2500306"/>
            <a:ext cx="1928826" cy="7143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Poblacional o demográfica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" name="5 Llamada de flecha hacia abajo"/>
          <p:cNvSpPr/>
          <p:nvPr/>
        </p:nvSpPr>
        <p:spPr>
          <a:xfrm>
            <a:off x="1785918" y="3643314"/>
            <a:ext cx="1214446" cy="928694"/>
          </a:xfrm>
          <a:prstGeom prst="downArrowCallout">
            <a:avLst/>
          </a:prstGeom>
          <a:solidFill>
            <a:schemeClr val="tx1"/>
          </a:solidFill>
          <a:ln cmpd="dbl">
            <a:prstDash val="sysDash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/>
              <a:t>C</a:t>
            </a:r>
            <a:r>
              <a:rPr lang="es-ES" sz="1000" dirty="0" smtClean="0">
                <a:solidFill>
                  <a:schemeClr val="bg1"/>
                </a:solidFill>
              </a:rPr>
              <a:t>se complementara  con  </a:t>
            </a:r>
            <a:endParaRPr lang="es-ES" sz="1000" dirty="0"/>
          </a:p>
        </p:txBody>
      </p:sp>
      <p:sp>
        <p:nvSpPr>
          <p:cNvPr id="8" name="7 Rectángulo"/>
          <p:cNvSpPr/>
          <p:nvPr/>
        </p:nvSpPr>
        <p:spPr>
          <a:xfrm>
            <a:off x="1785918" y="4929198"/>
            <a:ext cx="135732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Índices 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10" name="9 Conector recto"/>
          <p:cNvCxnSpPr>
            <a:stCxn id="5" idx="3"/>
          </p:cNvCxnSpPr>
          <p:nvPr/>
        </p:nvCxnSpPr>
        <p:spPr>
          <a:xfrm>
            <a:off x="3428992" y="285749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3428992" y="285749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3857620" y="242886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3857620" y="328612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3857620" y="285749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4214810" y="2285992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/>
              <a:t>Movimiento migratorio </a:t>
            </a:r>
            <a:endParaRPr lang="es-ES" sz="1050" dirty="0"/>
          </a:p>
        </p:txBody>
      </p:sp>
      <p:sp>
        <p:nvSpPr>
          <p:cNvPr id="22" name="21 Rectángulo"/>
          <p:cNvSpPr/>
          <p:nvPr/>
        </p:nvSpPr>
        <p:spPr>
          <a:xfrm>
            <a:off x="4214810" y="2714620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solidFill>
                  <a:schemeClr val="bg1"/>
                </a:solidFill>
              </a:rPr>
              <a:t>Nacimiento d e  defunciones </a:t>
            </a:r>
            <a:endParaRPr lang="es-ES" sz="1050" dirty="0">
              <a:solidFill>
                <a:schemeClr val="bg1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214810" y="3143248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solidFill>
                  <a:schemeClr val="bg1"/>
                </a:solidFill>
              </a:rPr>
              <a:t>Estados  civiles .etc. </a:t>
            </a:r>
            <a:endParaRPr lang="es-ES" sz="1050" dirty="0">
              <a:solidFill>
                <a:schemeClr val="bg1"/>
              </a:solidFill>
            </a:endParaRPr>
          </a:p>
        </p:txBody>
      </p:sp>
      <p:cxnSp>
        <p:nvCxnSpPr>
          <p:cNvPr id="24" name="23 Conector recto"/>
          <p:cNvCxnSpPr/>
          <p:nvPr/>
        </p:nvCxnSpPr>
        <p:spPr>
          <a:xfrm>
            <a:off x="3143240" y="507207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>
            <a:off x="3358348" y="50712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29" idx="1"/>
          </p:cNvCxnSpPr>
          <p:nvPr/>
        </p:nvCxnSpPr>
        <p:spPr>
          <a:xfrm>
            <a:off x="3786182" y="464344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endCxn id="30" idx="1"/>
          </p:cNvCxnSpPr>
          <p:nvPr/>
        </p:nvCxnSpPr>
        <p:spPr>
          <a:xfrm>
            <a:off x="3571868" y="507207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endCxn id="31" idx="1"/>
          </p:cNvCxnSpPr>
          <p:nvPr/>
        </p:nvCxnSpPr>
        <p:spPr>
          <a:xfrm>
            <a:off x="3786182" y="5500702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Rectángulo"/>
          <p:cNvSpPr/>
          <p:nvPr/>
        </p:nvSpPr>
        <p:spPr>
          <a:xfrm>
            <a:off x="4143372" y="4500570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solidFill>
                  <a:schemeClr val="bg1"/>
                </a:solidFill>
              </a:rPr>
              <a:t>Natalidad , mentalidad </a:t>
            </a:r>
            <a:endParaRPr lang="es-ES" sz="1050" dirty="0">
              <a:solidFill>
                <a:schemeClr val="bg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4143372" y="4929198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solidFill>
                  <a:schemeClr val="bg1"/>
                </a:solidFill>
              </a:rPr>
              <a:t>Corporación  laboral   </a:t>
            </a:r>
            <a:endParaRPr lang="es-ES" sz="1050" dirty="0">
              <a:solidFill>
                <a:schemeClr val="bg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4143372" y="5357826"/>
            <a:ext cx="2214578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solidFill>
                  <a:schemeClr val="bg1"/>
                </a:solidFill>
              </a:rPr>
              <a:t>Enfermedades y sus  incidencias </a:t>
            </a:r>
            <a:endParaRPr lang="es-ES" sz="1050" dirty="0">
              <a:solidFill>
                <a:schemeClr val="bg1"/>
              </a:solidFill>
            </a:endParaRPr>
          </a:p>
        </p:txBody>
      </p:sp>
      <p:sp>
        <p:nvSpPr>
          <p:cNvPr id="37" name="36 Cerrar llave"/>
          <p:cNvSpPr/>
          <p:nvPr/>
        </p:nvSpPr>
        <p:spPr>
          <a:xfrm>
            <a:off x="6572264" y="2357430"/>
            <a:ext cx="428628" cy="32861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Rectángulo"/>
          <p:cNvSpPr/>
          <p:nvPr/>
        </p:nvSpPr>
        <p:spPr>
          <a:xfrm>
            <a:off x="7143768" y="3714752"/>
            <a:ext cx="1714512" cy="571504"/>
          </a:xfrm>
          <a:prstGeom prst="rect">
            <a:avLst/>
          </a:prstGeom>
          <a:solidFill>
            <a:schemeClr val="tx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Cerisos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DC857-BDD8-4D2E-A783-7E7E8755019A}" type="datetime1">
              <a:rPr lang="es-ES" smtClean="0"/>
              <a:t>09/05/2015</a:t>
            </a:fld>
            <a:endParaRPr lang="es-ES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85852" y="357166"/>
            <a:ext cx="7000924" cy="50006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estadística económica 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357290" y="1285860"/>
            <a:ext cx="6858048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Proceso la información  relacionada del sector de mayor importancia  estadística en cualquier nación .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-214346" y="3714752"/>
            <a:ext cx="37147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643042" y="292893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1714480" y="4572008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3143240" y="2357430"/>
            <a:ext cx="207170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Volúmenes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143240" y="2786058"/>
            <a:ext cx="207170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Costos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3143240" y="3214686"/>
            <a:ext cx="207170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Salarios .</a:t>
            </a:r>
            <a:r>
              <a:rPr lang="es-ES" dirty="0" err="1" smtClean="0">
                <a:solidFill>
                  <a:schemeClr val="bg1"/>
                </a:solidFill>
              </a:rPr>
              <a:t>etc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2178827" y="2893215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2643174" y="242886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2643174" y="292893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2643174" y="335756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2179621" y="4535495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2643174" y="4071942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2643174" y="4572008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2643174" y="5000636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3000364" y="3929066"/>
            <a:ext cx="207170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Niveles de consumo </a:t>
            </a:r>
            <a:endParaRPr lang="es-E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3000364" y="4429132"/>
            <a:ext cx="2643206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Exportaciones e importaciones </a:t>
            </a:r>
            <a:endParaRPr lang="es-E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000364" y="4857760"/>
            <a:ext cx="207170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Precios .etc.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1500166" y="5500702"/>
            <a:ext cx="564360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Construcción ,inversiones ,servicios ,finanzas .etc.  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2C02-E2DA-4CCF-A248-B2FBAA0762C3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00166" y="357166"/>
            <a:ext cx="6429420" cy="9286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estadística  cultural y científica </a:t>
            </a:r>
            <a:endParaRPr lang="es-E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500166" y="1643050"/>
            <a:ext cx="6429420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Procesa la información relacionada  del sector educativo 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 rot="5400000">
            <a:off x="-392147" y="4106867"/>
            <a:ext cx="37862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500166" y="2928934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2285984" y="2786058"/>
            <a:ext cx="1357322" cy="4286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Niveles 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643306" y="300037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00166" y="6000768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3643306" y="3000372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071934" y="257174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071934" y="342900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4357686" y="2428868"/>
            <a:ext cx="185738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Primaria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286248" y="2857496"/>
            <a:ext cx="2500330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Secundaria y ocupación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357686" y="3286124"/>
            <a:ext cx="185738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Superior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1500166" y="4214818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"/>
          <p:cNvSpPr/>
          <p:nvPr/>
        </p:nvSpPr>
        <p:spPr>
          <a:xfrm>
            <a:off x="2143108" y="4071942"/>
            <a:ext cx="3000396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Logros académicos 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500166" y="4857760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2143108" y="4714884"/>
            <a:ext cx="4214842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Investigaciones de adelantos científicos  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2000232" y="5715016"/>
            <a:ext cx="2000264" cy="64294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Médicos de expresión cultural</a:t>
            </a:r>
            <a:endParaRPr lang="es-E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4000496" y="607220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rot="5400000">
            <a:off x="3965571" y="6036487"/>
            <a:ext cx="121365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Rectángulo"/>
          <p:cNvSpPr/>
          <p:nvPr/>
        </p:nvSpPr>
        <p:spPr>
          <a:xfrm>
            <a:off x="4786314" y="5286388"/>
            <a:ext cx="185738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Cine ,teatro ,música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4786314" y="5857892"/>
            <a:ext cx="185738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Literatura ,obras </a:t>
            </a:r>
            <a:endParaRPr lang="es-E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4786314" y="6357958"/>
            <a:ext cx="185738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Prensa y publicaciones </a:t>
            </a:r>
            <a:endParaRPr lang="es-E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CA1F-2F78-407E-863E-880E3625D2FB}" type="datetime1">
              <a:rPr lang="es-ES" smtClean="0"/>
              <a:t>09/05/2015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857232"/>
            <a:ext cx="2214578" cy="57150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Arial Black" pitchFamily="34" charset="0"/>
              </a:rPr>
              <a:t>Población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Flecha abajo"/>
          <p:cNvSpPr/>
          <p:nvPr/>
        </p:nvSpPr>
        <p:spPr>
          <a:xfrm>
            <a:off x="1357290" y="1571612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642910" y="2071678"/>
            <a:ext cx="1928826" cy="128588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población es conjunto que se quiere estudiar </a:t>
            </a:r>
            <a:r>
              <a:rPr lang="es-ES" dirty="0" smtClean="0">
                <a:solidFill>
                  <a:schemeClr val="bg1"/>
                </a:solidFill>
              </a:rPr>
              <a:t>. </a:t>
            </a:r>
            <a:endParaRPr lang="es-ES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178563" y="4036223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857224" y="3929066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857224" y="4714884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1357290" y="3786190"/>
            <a:ext cx="114300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Finita 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357290" y="4500570"/>
            <a:ext cx="1143008" cy="35719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Infinita </a:t>
            </a:r>
            <a:endParaRPr lang="es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11 Imagen" descr="descarg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2" y="772360"/>
            <a:ext cx="4682144" cy="5228408"/>
          </a:xfrm>
          <a:prstGeom prst="rect">
            <a:avLst/>
          </a:prstGeom>
        </p:spPr>
      </p:pic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7FA91-839D-40C7-B4A7-30441F048F21}" type="datetime1">
              <a:rPr lang="es-ES" smtClean="0"/>
              <a:t>09/05/2015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miguel angel                                 </a:t>
            </a:r>
            <a:endParaRPr lang="es-E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366</TotalTime>
  <Words>740</Words>
  <Application>Microsoft Office PowerPoint</Application>
  <PresentationFormat>Presentación en pantalla (4:3)</PresentationFormat>
  <Paragraphs>139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Century Gothic</vt:lpstr>
      <vt:lpstr>Verdana</vt:lpstr>
      <vt:lpstr>Wingdings 2</vt:lpstr>
      <vt:lpstr>Brío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camila</cp:lastModifiedBy>
  <cp:revision>46</cp:revision>
  <dcterms:created xsi:type="dcterms:W3CDTF">2015-05-06T21:13:27Z</dcterms:created>
  <dcterms:modified xsi:type="dcterms:W3CDTF">2015-05-09T21:24:47Z</dcterms:modified>
</cp:coreProperties>
</file>